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roxima Nova"/>
      <p:regular r:id="rId11"/>
      <p:bold r:id="rId12"/>
      <p:italic r:id="rId13"/>
      <p:boldItalic r:id="rId14"/>
    </p:embeddedFont>
    <p:embeddedFont>
      <p:font typeface="Alfa Slab On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regular.fntdata"/><Relationship Id="rId10" Type="http://schemas.openxmlformats.org/officeDocument/2006/relationships/slide" Target="slides/slide5.xml"/><Relationship Id="rId13" Type="http://schemas.openxmlformats.org/officeDocument/2006/relationships/font" Target="fonts/ProximaNova-italic.fntdata"/><Relationship Id="rId12" Type="http://schemas.openxmlformats.org/officeDocument/2006/relationships/font" Target="fonts/ProximaNov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lfaSlabOne-regular.fntdata"/><Relationship Id="rId14" Type="http://schemas.openxmlformats.org/officeDocument/2006/relationships/font" Target="fonts/ProximaNov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53a47bcce9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53a47bcce9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3a47bcce9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3a47bcce9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3a47bcce9_2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3a47bcce9_2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53a47bcce9_2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53a47bcce9_2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0" y="1448350"/>
            <a:ext cx="8832300" cy="217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30492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1110475" y="2700900"/>
            <a:ext cx="6198000" cy="24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latin typeface="Proxima Nova"/>
                <a:ea typeface="Proxima Nova"/>
                <a:cs typeface="Proxima Nova"/>
                <a:sym typeface="Proxima Nova"/>
              </a:rPr>
              <a:t>           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latin typeface="Proxima Nova"/>
                <a:ea typeface="Proxima Nova"/>
                <a:cs typeface="Proxima Nova"/>
                <a:sym typeface="Proxima Nova"/>
              </a:rPr>
              <a:t>                              </a:t>
            </a: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1. ročník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                    říjen 2020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                   ZAČÍNÁME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    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    NOTOVÁ OSNOVA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    HOUSLOVÝ KLÍČ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    HUDEBNÍ ABECEDA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500">
                <a:latin typeface="Proxima Nova"/>
                <a:ea typeface="Proxima Nova"/>
                <a:cs typeface="Proxima Nova"/>
                <a:sym typeface="Proxima Nova"/>
              </a:rPr>
              <a:t>                    DÉLKA NOT</a:t>
            </a:r>
            <a:endParaRPr b="1" sz="15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704775" y="2375500"/>
            <a:ext cx="6198000" cy="7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              NOTOVÁ OSNOVA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cs"/>
              <a:t>               </a:t>
            </a:r>
            <a:r>
              <a:rPr b="1" lang="cs" sz="2300"/>
              <a:t>MÁ 5 LINEK A 4 MEZERY. TAM SE PÍŠÍ NOTY</a:t>
            </a:r>
            <a:endParaRPr b="1" sz="2300"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096691"/>
            <a:ext cx="9144000" cy="950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        HOUSLOVÝ KLÍČ - G KLÍČ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1900"/>
              <a:t>NA ZAČÁTKU NOTOVÉ OSNOVY SE PÍŠE KLÍČ.</a:t>
            </a:r>
            <a:endParaRPr b="1" sz="19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cs" sz="1900"/>
              <a:t>KLÍČ DÁVÁ NOTÁM JMÉNO. </a:t>
            </a:r>
            <a:endParaRPr b="1" sz="19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cs" sz="1900"/>
              <a:t>HOUSLOVÝ KLÍČ URČUJE NOTU g 1 A PÍŠE SE NA DRUHÉ LINCE.</a:t>
            </a:r>
            <a:endParaRPr b="1" sz="19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67600" y="3030150"/>
            <a:ext cx="2647075" cy="153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500"/>
              <a:t>HUDEBNÍ ABECEDA MÁ 7 ZÁKLADNÍCH TÓNŮ</a:t>
            </a:r>
            <a:endParaRPr sz="2500"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4000">
                <a:solidFill>
                  <a:srgbClr val="351C75"/>
                </a:solidFill>
              </a:rPr>
              <a:t>             </a:t>
            </a:r>
            <a:r>
              <a:rPr b="1" lang="cs" sz="4000">
                <a:solidFill>
                  <a:srgbClr val="351C75"/>
                </a:solidFill>
              </a:rPr>
              <a:t>C  D  E  F  G  A  H</a:t>
            </a:r>
            <a:endParaRPr b="1" sz="40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4000">
              <a:solidFill>
                <a:srgbClr val="351C75"/>
              </a:solidFill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425" y="2093975"/>
            <a:ext cx="6858000" cy="3802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                   DÉLKA  NOT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NOTA CELÁ TRVÁ 4 DOBY   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cs"/>
              <a:t>NOTA  PŮLOVÁ TRVÁ 2 DOBY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cs"/>
              <a:t>NOTA ČTVRŤOVÁ TRVÁ 1 DOBU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 rotWithShape="1">
          <a:blip r:embed="rId3">
            <a:alphaModFix/>
          </a:blip>
          <a:srcRect b="29108" l="0" r="24385" t="0"/>
          <a:stretch/>
        </p:blipFill>
        <p:spPr>
          <a:xfrm>
            <a:off x="4015800" y="1277025"/>
            <a:ext cx="4454825" cy="220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